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4" r:id="rId3"/>
    <p:sldId id="285" r:id="rId4"/>
    <p:sldId id="286" r:id="rId5"/>
    <p:sldId id="288" r:id="rId6"/>
    <p:sldId id="270" r:id="rId7"/>
    <p:sldId id="289" r:id="rId8"/>
    <p:sldId id="290" r:id="rId9"/>
    <p:sldId id="292" r:id="rId10"/>
    <p:sldId id="291" r:id="rId11"/>
    <p:sldId id="302" r:id="rId12"/>
    <p:sldId id="303" r:id="rId13"/>
    <p:sldId id="293" r:id="rId14"/>
    <p:sldId id="304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82" autoAdjust="0"/>
    <p:restoredTop sz="88034" autoAdjust="0"/>
  </p:normalViewPr>
  <p:slideViewPr>
    <p:cSldViewPr>
      <p:cViewPr varScale="1">
        <p:scale>
          <a:sx n="98" d="100"/>
          <a:sy n="98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2640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8002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Web </a:t>
            </a:r>
            <a:r>
              <a:rPr lang="en-US" dirty="0" err="1" smtClean="0"/>
              <a:t>aplikacija</a:t>
            </a:r>
            <a:r>
              <a:rPr lang="en-US" dirty="0" smtClean="0"/>
              <a:t>, </a:t>
            </a:r>
            <a:r>
              <a:rPr lang="en-US" dirty="0" err="1" smtClean="0"/>
              <a:t>upravljanje</a:t>
            </a:r>
            <a:r>
              <a:rPr lang="en-US" dirty="0" smtClean="0"/>
              <a:t> </a:t>
            </a:r>
            <a:r>
              <a:rPr lang="en-US" dirty="0" err="1" smtClean="0"/>
              <a:t>sadržajem</a:t>
            </a:r>
            <a:r>
              <a:rPr lang="en-US" dirty="0" smtClean="0"/>
              <a:t> (NKD),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privilegovani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anonimni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korisnici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pretraga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struktura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fajlova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direktorijuma</a:t>
            </a:r>
            <a:r>
              <a:rPr lang="en-US" baseline="0" dirty="0" smtClean="0"/>
              <a:t>.</a:t>
            </a:r>
            <a:endParaRPr lang="x-non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x-none" baseline="0" dirty="0" smtClean="0"/>
          </a:p>
          <a:p>
            <a:r>
              <a:rPr lang="en-US" b="1" dirty="0" err="1" smtClean="0"/>
              <a:t>WordPress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+ </a:t>
            </a:r>
            <a:r>
              <a:rPr lang="en-US" dirty="0" err="1" smtClean="0"/>
              <a:t>Najpopularniji</a:t>
            </a:r>
            <a:r>
              <a:rPr lang="en-US" dirty="0" smtClean="0"/>
              <a:t>, </a:t>
            </a:r>
            <a:r>
              <a:rPr lang="en-US" dirty="0" err="1" smtClean="0"/>
              <a:t>veliki</a:t>
            </a:r>
            <a:r>
              <a:rPr lang="en-US" dirty="0" smtClean="0"/>
              <a:t> </a:t>
            </a:r>
            <a:r>
              <a:rPr lang="en-US" dirty="0" err="1" smtClean="0"/>
              <a:t>broj</a:t>
            </a:r>
            <a:r>
              <a:rPr lang="en-US" dirty="0" smtClean="0"/>
              <a:t> </a:t>
            </a:r>
            <a:r>
              <a:rPr lang="en-US" dirty="0" err="1" smtClean="0"/>
              <a:t>korisnika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developera</a:t>
            </a:r>
            <a:r>
              <a:rPr lang="en-US" dirty="0" smtClean="0"/>
              <a:t>, </a:t>
            </a:r>
            <a:r>
              <a:rPr lang="en-US" dirty="0" err="1" smtClean="0"/>
              <a:t>pristupačna</a:t>
            </a:r>
            <a:r>
              <a:rPr lang="en-US" dirty="0" smtClean="0"/>
              <a:t> </a:t>
            </a:r>
            <a:r>
              <a:rPr lang="en-US" dirty="0" err="1" smtClean="0"/>
              <a:t>administracija</a:t>
            </a:r>
            <a:r>
              <a:rPr lang="en-US" dirty="0" smtClean="0"/>
              <a:t>, </a:t>
            </a:r>
            <a:r>
              <a:rPr lang="en-US" dirty="0" err="1" smtClean="0"/>
              <a:t>jasno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lako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upravljanje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medijskim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sadržajem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akcenat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relativno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jednostavnim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sajtovima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dizajniran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sajtu</a:t>
            </a:r>
            <a:r>
              <a:rPr lang="en-US" baseline="0" dirty="0" smtClean="0"/>
              <a:t> u PSD-u se </a:t>
            </a:r>
            <a:r>
              <a:rPr lang="en-US" baseline="0" dirty="0" err="1" smtClean="0"/>
              <a:t>pretvara</a:t>
            </a:r>
            <a:r>
              <a:rPr lang="en-US" baseline="0" dirty="0" smtClean="0"/>
              <a:t> u HTML)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Masivnost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moduli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sumnjivog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kvaliteta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napredak</a:t>
            </a:r>
            <a:r>
              <a:rPr lang="en-US" baseline="0" dirty="0" smtClean="0"/>
              <a:t> (ne prate </a:t>
            </a:r>
            <a:r>
              <a:rPr lang="en-US" baseline="0" dirty="0" err="1" smtClean="0"/>
              <a:t>standarde</a:t>
            </a:r>
            <a:r>
              <a:rPr lang="en-US" baseline="0" dirty="0" smtClean="0"/>
              <a:t>), </a:t>
            </a:r>
            <a:r>
              <a:rPr lang="en-US" baseline="0" dirty="0" err="1" smtClean="0"/>
              <a:t>podrška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prethodne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verzije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zaostavštvina</a:t>
            </a:r>
            <a:r>
              <a:rPr lang="en-US" baseline="0" dirty="0" smtClean="0"/>
              <a:t>), s </a:t>
            </a:r>
            <a:r>
              <a:rPr lang="en-US" baseline="0" dirty="0" err="1" smtClean="0"/>
              <a:t>ozbirom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</a:t>
            </a:r>
            <a:r>
              <a:rPr lang="en-US" baseline="0" dirty="0" smtClean="0"/>
              <a:t> je u </a:t>
            </a:r>
            <a:r>
              <a:rPr lang="en-US" baseline="0" dirty="0" err="1" smtClean="0"/>
              <a:t>ovom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projektu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akcenat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funkcionalnosti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WordPress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najbolji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izbor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="1" dirty="0" err="1" smtClean="0"/>
              <a:t>Joomla</a:t>
            </a:r>
            <a:endParaRPr lang="en-US" b="1" dirty="0" smtClean="0"/>
          </a:p>
          <a:p>
            <a:pPr marL="0" indent="0">
              <a:buFontTx/>
              <a:buNone/>
            </a:pPr>
            <a:r>
              <a:rPr lang="en-US" dirty="0" smtClean="0"/>
              <a:t>+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Relativno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popularan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sistem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koristi</a:t>
            </a:r>
            <a:r>
              <a:rPr lang="en-US" baseline="0" dirty="0" smtClean="0"/>
              <a:t> se u </a:t>
            </a:r>
            <a:r>
              <a:rPr lang="en-US" baseline="0" dirty="0" err="1" smtClean="0"/>
              <a:t>državnim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institucijama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brza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instalacija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Nepregledan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interfejs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obične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korisnike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spor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napredak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popularnost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opada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="1" baseline="0" dirty="0" err="1" smtClean="0"/>
              <a:t>Drupal</a:t>
            </a:r>
            <a:endParaRPr lang="en-US" b="1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+ CMF, </a:t>
            </a:r>
            <a:r>
              <a:rPr lang="en-US" baseline="0" dirty="0" err="1" smtClean="0"/>
              <a:t>velika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fleksibilnost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postoji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modul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to, </a:t>
            </a:r>
            <a:r>
              <a:rPr lang="en-US" baseline="0" dirty="0" err="1" smtClean="0"/>
              <a:t>proširivost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pokretači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promena</a:t>
            </a:r>
            <a:r>
              <a:rPr lang="en-US" baseline="0" dirty="0" smtClean="0"/>
              <a:t> u PHP </a:t>
            </a:r>
            <a:r>
              <a:rPr lang="en-US" baseline="0" dirty="0" err="1" smtClean="0"/>
              <a:t>svetu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- </a:t>
            </a:r>
            <a:r>
              <a:rPr lang="en-US" baseline="0" dirty="0" err="1" smtClean="0"/>
              <a:t>Potrebno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više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memorije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bazičnu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instalaciju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keširanje</a:t>
            </a:r>
            <a:r>
              <a:rPr lang="en-US" baseline="0" dirty="0" smtClean="0"/>
              <a:t>), </a:t>
            </a:r>
            <a:r>
              <a:rPr lang="en-US" baseline="0" dirty="0" err="1" smtClean="0"/>
              <a:t>vreme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potrebno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učenje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sistema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kao</a:t>
            </a:r>
            <a:r>
              <a:rPr lang="en-US" baseline="0" dirty="0" smtClean="0"/>
              <a:t> developer)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baseline="0" dirty="0" err="1" smtClean="0"/>
              <a:t>Drupal</a:t>
            </a:r>
            <a:r>
              <a:rPr lang="en-US" b="1" baseline="0" dirty="0" smtClean="0"/>
              <a:t> 7 </a:t>
            </a:r>
            <a:r>
              <a:rPr lang="en-US" baseline="0" dirty="0" err="1" smtClean="0"/>
              <a:t>proveren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sistem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proceduralan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veoma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stabilan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početak</a:t>
            </a:r>
            <a:r>
              <a:rPr lang="en-US" baseline="0" dirty="0" smtClean="0"/>
              <a:t> 2011.godine</a:t>
            </a:r>
          </a:p>
          <a:p>
            <a:r>
              <a:rPr lang="en-US" b="1" baseline="0" dirty="0" err="1" smtClean="0"/>
              <a:t>Drupal</a:t>
            </a:r>
            <a:r>
              <a:rPr lang="en-US" b="1" baseline="0" dirty="0" smtClean="0"/>
              <a:t> 8 </a:t>
            </a:r>
            <a:r>
              <a:rPr lang="en-US" baseline="0" dirty="0" err="1" smtClean="0"/>
              <a:t>relativno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nov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kraj</a:t>
            </a:r>
            <a:r>
              <a:rPr lang="en-US" baseline="0" dirty="0" smtClean="0"/>
              <a:t> 2015. </a:t>
            </a:r>
            <a:r>
              <a:rPr lang="en-US" baseline="0" dirty="0" err="1" smtClean="0"/>
              <a:t>godine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standarde</a:t>
            </a:r>
            <a:r>
              <a:rPr lang="en-US" baseline="0" dirty="0" smtClean="0"/>
              <a:t> u PHP </a:t>
            </a:r>
            <a:r>
              <a:rPr lang="en-US" baseline="0" dirty="0" err="1" smtClean="0"/>
              <a:t>svetu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objektno-orijentisan</a:t>
            </a:r>
            <a:r>
              <a:rPr lang="en-US" baseline="0" dirty="0" smtClean="0"/>
              <a:t>, community built (</a:t>
            </a:r>
            <a:r>
              <a:rPr lang="en-US" baseline="0" dirty="0" err="1" smtClean="0"/>
              <a:t>veliki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broj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ljudi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aktivno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učestvuju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razvoju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platforme</a:t>
            </a:r>
            <a:r>
              <a:rPr lang="en-US" baseline="0" dirty="0" smtClean="0"/>
              <a:t>), problem </a:t>
            </a:r>
            <a:r>
              <a:rPr lang="en-US" baseline="0" dirty="0" err="1" smtClean="0"/>
              <a:t>nestabilnost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nesigurnost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korišćenju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nedostatak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stabilnih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dodatnih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modula</a:t>
            </a:r>
            <a:endParaRPr lang="en-US" baseline="0" dirty="0" smtClean="0"/>
          </a:p>
          <a:p>
            <a:r>
              <a:rPr lang="en-US" b="1" baseline="0" dirty="0" smtClean="0"/>
              <a:t>Apache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istorijski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vezan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Drupal</a:t>
            </a:r>
            <a:r>
              <a:rPr lang="en-US" baseline="0" dirty="0" smtClean="0"/>
              <a:t> (.</a:t>
            </a:r>
            <a:r>
              <a:rPr lang="en-US" baseline="0" dirty="0" err="1" smtClean="0"/>
              <a:t>htaccess</a:t>
            </a:r>
            <a:r>
              <a:rPr lang="en-US" baseline="0" dirty="0" smtClean="0"/>
              <a:t>), </a:t>
            </a:r>
            <a:r>
              <a:rPr lang="en-US" baseline="0" dirty="0" err="1" smtClean="0"/>
              <a:t>nginx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relativno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nov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dobija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mnogo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popularnosti</a:t>
            </a:r>
            <a:r>
              <a:rPr lang="en-US" baseline="0" dirty="0" smtClean="0"/>
              <a:t> u </a:t>
            </a:r>
            <a:r>
              <a:rPr lang="en-US" baseline="0" dirty="0" err="1" smtClean="0"/>
              <a:t>poslednje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vreme</a:t>
            </a:r>
            <a:r>
              <a:rPr lang="en-US" baseline="0" dirty="0" smtClean="0"/>
              <a:t>, Microsoft IIS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windows</a:t>
            </a:r>
          </a:p>
          <a:p>
            <a:r>
              <a:rPr lang="en-US" b="1" baseline="0" dirty="0" err="1" smtClean="0"/>
              <a:t>Drupal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istorijski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vezan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MySQL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podrška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PostgreSQL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SQLite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alternativno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MongoDB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Elasticsearch</a:t>
            </a:r>
            <a:r>
              <a:rPr lang="en-US" baseline="0" dirty="0" smtClean="0"/>
              <a:t>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 cstate="print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9/28/2016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9/28/2016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9/28/2016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 cstate="print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9/28/2016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9/28/2016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8" cstate="print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038600"/>
            <a:ext cx="8458200" cy="53340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x-none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b="1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228600" y="4706112"/>
            <a:ext cx="6934200" cy="551688"/>
          </a:xfrm>
        </p:spPr>
        <p:txBody>
          <a:bodyPr>
            <a:noAutofit/>
          </a:bodyPr>
          <a:lstStyle>
            <a:extLst/>
          </a:lstStyle>
          <a:p>
            <a:r>
              <a:rPr lang="x-none" sz="1600" dirty="0" smtClean="0"/>
              <a:t>ЗАВОД ЗА ЗАШТИТУ СПОМЕНИКА КУЛТУРЕ НИШ</a:t>
            </a:r>
          </a:p>
          <a:p>
            <a:r>
              <a:rPr lang="x-none" sz="1600" dirty="0" smtClean="0"/>
              <a:t>ЕЛЕКТРОНСКИ ФАКУЛТЕТ, УНИВЕРЗИТЕТ У НИШУ</a:t>
            </a:r>
            <a:endParaRPr lang="en-US" sz="1600" dirty="0"/>
          </a:p>
        </p:txBody>
      </p:sp>
      <p:pic>
        <p:nvPicPr>
          <p:cNvPr id="7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620000" y="5410200"/>
            <a:ext cx="1371600" cy="1428750"/>
          </a:xfrm>
          <a:prstGeom prst="rect">
            <a:avLst/>
          </a:prstGeom>
          <a:noFill/>
        </p:spPr>
      </p:pic>
      <p:pic>
        <p:nvPicPr>
          <p:cNvPr id="8" name="Picture 7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486400"/>
            <a:ext cx="1325880" cy="13258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5715000"/>
            <a:ext cx="304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100" b="1" dirty="0" smtClean="0"/>
              <a:t>Владан Ђокић</a:t>
            </a:r>
            <a:endParaRPr lang="en-US" sz="1100" dirty="0" smtClean="0"/>
          </a:p>
          <a:p>
            <a:r>
              <a:rPr lang="x-none" sz="1100" b="1" dirty="0" smtClean="0"/>
              <a:t>Душан Татић</a:t>
            </a:r>
            <a:endParaRPr lang="en-US" sz="1100" dirty="0" smtClean="0"/>
          </a:p>
          <a:p>
            <a:r>
              <a:rPr lang="x-none" sz="1100" dirty="0" smtClean="0"/>
              <a:t>Електронски факултет Ниш, Србија</a:t>
            </a:r>
            <a:endParaRPr lang="en-US" sz="11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895600" y="5707559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100" b="1" dirty="0" smtClean="0"/>
              <a:t>Елена Васић Петровић</a:t>
            </a:r>
            <a:endParaRPr lang="en-US" sz="1100" dirty="0" smtClean="0"/>
          </a:p>
          <a:p>
            <a:r>
              <a:rPr lang="x-none" sz="1100" b="1" dirty="0" smtClean="0"/>
              <a:t>Ивана Цветковић</a:t>
            </a:r>
            <a:endParaRPr lang="en-US" sz="1100" dirty="0" smtClean="0"/>
          </a:p>
          <a:p>
            <a:r>
              <a:rPr lang="x-none" sz="1100" dirty="0" smtClean="0"/>
              <a:t>Завод за заштиту споменика културе Ниш, Србијa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6400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100" b="1" dirty="0" smtClean="0"/>
              <a:t>Београд</a:t>
            </a:r>
            <a:r>
              <a:rPr lang="x-none" dirty="0" smtClean="0"/>
              <a:t>, </a:t>
            </a:r>
            <a:r>
              <a:rPr lang="x-none" sz="1100" b="1" dirty="0" smtClean="0"/>
              <a:t>2016</a:t>
            </a:r>
            <a:endParaRPr lang="en-US" sz="11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ЛИЧНА КАРТА КУЛТУРНОГ ДОБРА, ПРИКАЗ НА </a:t>
            </a:r>
            <a:r>
              <a:rPr lang="en-US" sz="1800" dirty="0" smtClean="0"/>
              <a:t>WEB</a:t>
            </a:r>
            <a:r>
              <a:rPr lang="x-none" sz="1800" dirty="0" smtClean="0"/>
              <a:t> САЈТУ ЗАВОДА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pic>
        <p:nvPicPr>
          <p:cNvPr id="8" name="Content Placeholder 7" descr="Koncept za softver_1.jpg"/>
          <p:cNvPicPr>
            <a:picLocks noGrp="1" noChangeAspect="1"/>
          </p:cNvPicPr>
          <p:nvPr>
            <p:ph sz="quarter" idx="15"/>
          </p:nvPr>
        </p:nvPicPr>
        <p:blipFill>
          <a:blip r:embed="rId4" cstate="print"/>
          <a:stretch>
            <a:fillRect/>
          </a:stretch>
        </p:blipFill>
        <p:spPr>
          <a:xfrm>
            <a:off x="304800" y="711709"/>
            <a:ext cx="8074152" cy="50968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ШЕМАТСКИ ПРИКАЗ КОНЦЕПТА ЗА ИЗРАДУ ИНФОРМАЦИОНЕ ПЛАТФОРМЕ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pic>
        <p:nvPicPr>
          <p:cNvPr id="8" name="Content Placeholder 7" descr="Koncept za softver_1.jpg"/>
          <p:cNvPicPr>
            <a:picLocks noGrp="1" noChangeAspect="1"/>
          </p:cNvPicPr>
          <p:nvPr>
            <p:ph sz="quarter" idx="15"/>
          </p:nvPr>
        </p:nvPicPr>
        <p:blipFill>
          <a:blip r:embed="rId4" cstate="print"/>
          <a:srcRect l="21814" t="23630" b="17568"/>
          <a:stretch>
            <a:fillRect/>
          </a:stretch>
        </p:blipFill>
        <p:spPr>
          <a:xfrm>
            <a:off x="857224" y="738000"/>
            <a:ext cx="5753752" cy="612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x-none" dirty="0" smtClean="0"/>
              <a:t>Ревизија одлука </a:t>
            </a:r>
            <a:r>
              <a:rPr lang="x-none" smtClean="0"/>
              <a:t>о проглашењу</a:t>
            </a:r>
            <a:r>
              <a:rPr lang="en-US" dirty="0" smtClean="0"/>
              <a:t> </a:t>
            </a:r>
            <a:r>
              <a:rPr lang="sr-Cyrl-RS" dirty="0" smtClean="0"/>
              <a:t>НКД-а</a:t>
            </a:r>
            <a:endParaRPr lang="en-US" dirty="0"/>
          </a:p>
        </p:txBody>
      </p:sp>
      <p:pic>
        <p:nvPicPr>
          <p:cNvPr id="7" name="Picture 6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8" name="Picture 7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ШЕМА СПРОВОЂЕЊА РЕВИЗИЈЕ ОДЛУКА О ПРОГЛАШЕЊУ НКД-а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pic>
        <p:nvPicPr>
          <p:cNvPr id="8" name="Content Placeholder 7" descr="Koncept za softver_1.jpg"/>
          <p:cNvPicPr>
            <a:picLocks noGrp="1" noChangeAspect="1"/>
          </p:cNvPicPr>
          <p:nvPr>
            <p:ph sz="quarter" idx="15"/>
          </p:nvPr>
        </p:nvPicPr>
        <p:blipFill>
          <a:blip r:embed="rId4" cstate="print"/>
          <a:srcRect b="7447"/>
          <a:stretch>
            <a:fillRect/>
          </a:stretch>
        </p:blipFill>
        <p:spPr>
          <a:xfrm>
            <a:off x="121920" y="685800"/>
            <a:ext cx="8412480" cy="51781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x-none" dirty="0" smtClean="0"/>
              <a:t>Израда информационе платформе</a:t>
            </a:r>
            <a:endParaRPr lang="en-US" dirty="0"/>
          </a:p>
        </p:txBody>
      </p:sp>
      <p:pic>
        <p:nvPicPr>
          <p:cNvPr id="7" name="Picture 6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8" name="Picture 7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ИЗБОР ТЕХНОЛОГИЈЕ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x-none" sz="2800" dirty="0" smtClean="0"/>
              <a:t>Разлози за одабир </a:t>
            </a:r>
            <a:r>
              <a:rPr lang="en-US" sz="2800" dirty="0" smtClean="0"/>
              <a:t>CMS</a:t>
            </a:r>
            <a:r>
              <a:rPr lang="x-none" sz="2800" dirty="0" smtClean="0"/>
              <a:t>-a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sz="2800" dirty="0" smtClean="0"/>
              <a:t>PHP CMS - WordPress, Joomla, Drupal</a:t>
            </a:r>
          </a:p>
          <a:p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7363725"/>
              </p:ext>
            </p:extLst>
          </p:nvPr>
        </p:nvGraphicFramePr>
        <p:xfrm>
          <a:off x="457200" y="1906960"/>
          <a:ext cx="7662865" cy="396044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671985"/>
                <a:gridCol w="1393161"/>
                <a:gridCol w="1532573"/>
                <a:gridCol w="1532573"/>
                <a:gridCol w="1532573"/>
              </a:tblGrid>
              <a:tr h="99011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2014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2015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2016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2400" dirty="0" smtClean="0"/>
                        <a:t>Данас</a:t>
                      </a:r>
                      <a:endParaRPr lang="en-US" sz="2400" dirty="0"/>
                    </a:p>
                  </a:txBody>
                  <a:tcPr anchor="ctr"/>
                </a:tc>
              </a:tr>
              <a:tr h="9901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WordPress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23.3%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25.6%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26.5%</a:t>
                      </a:r>
                      <a:endParaRPr lang="en-US" sz="2400" dirty="0"/>
                    </a:p>
                  </a:txBody>
                  <a:tcPr anchor="ctr"/>
                </a:tc>
              </a:tr>
              <a:tr h="9901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Joomla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3.2%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2.9%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2.8%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2.6%</a:t>
                      </a:r>
                      <a:endParaRPr lang="en-US" sz="2400" dirty="0"/>
                    </a:p>
                  </a:txBody>
                  <a:tcPr anchor="ctr"/>
                </a:tc>
              </a:tr>
              <a:tr h="99011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Drupal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1.9%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2.0%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2.1%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2.2%</a:t>
                      </a:r>
                      <a:endParaRPr 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ИЗБОР ТЕХНОЛОГИЈЕ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x-none" sz="2800" dirty="0" smtClean="0"/>
              <a:t>Drupal 7 и Drupal 8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800" dirty="0" smtClean="0"/>
              <a:t>Избор </a:t>
            </a:r>
            <a:r>
              <a:rPr lang="en-US" sz="2800" dirty="0" smtClean="0"/>
              <a:t>web</a:t>
            </a:r>
            <a:r>
              <a:rPr lang="x-none" sz="2800" dirty="0" smtClean="0"/>
              <a:t> сервера</a:t>
            </a:r>
          </a:p>
          <a:p>
            <a:pPr marL="514350" indent="-514350">
              <a:buFont typeface="+mj-lt"/>
              <a:buAutoNum type="arabicPeriod"/>
            </a:pPr>
            <a:r>
              <a:rPr lang="x-none" sz="2800" dirty="0" smtClean="0"/>
              <a:t>Избор базе података</a:t>
            </a:r>
            <a:endParaRPr lang="sr-Latn-C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АРХИТЕКТУРА СИСТЕМА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graphicFrame>
        <p:nvGraphicFramePr>
          <p:cNvPr id="8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749660527"/>
              </p:ext>
            </p:extLst>
          </p:nvPr>
        </p:nvGraphicFramePr>
        <p:xfrm>
          <a:off x="533400" y="1066800"/>
          <a:ext cx="7662864" cy="4104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432"/>
                <a:gridCol w="3831432"/>
              </a:tblGrid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Технологија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Избор</a:t>
                      </a:r>
                      <a:r>
                        <a:rPr lang="sr-Cyrl-CS" baseline="0" dirty="0" smtClean="0"/>
                        <a:t> и верзија</a:t>
                      </a:r>
                      <a:endParaRPr lang="en-US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CMS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Drupal 7.50</a:t>
                      </a:r>
                      <a:endParaRPr lang="en-US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Програмски језик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PHP 5.5.23</a:t>
                      </a:r>
                      <a:endParaRPr lang="en-US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База података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MySQL 5.6.22</a:t>
                      </a:r>
                      <a:endParaRPr lang="en-US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 </a:t>
                      </a:r>
                      <a:r>
                        <a:rPr lang="sr-Cyrl-CS" dirty="0" smtClean="0"/>
                        <a:t>сервер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Apache</a:t>
                      </a:r>
                      <a:r>
                        <a:rPr lang="en-US" baseline="0" dirty="0" smtClean="0"/>
                        <a:t> 2.4.16</a:t>
                      </a:r>
                      <a:endParaRPr lang="en-US" dirty="0"/>
                    </a:p>
                  </a:txBody>
                  <a:tcPr anchor="ctr"/>
                </a:tc>
              </a:tr>
              <a:tr h="684076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Оперативни</a:t>
                      </a:r>
                      <a:r>
                        <a:rPr lang="sr-Cyrl-CS" baseline="0" dirty="0" smtClean="0"/>
                        <a:t> систем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MacOS</a:t>
                      </a:r>
                      <a:r>
                        <a:rPr lang="en-US" dirty="0" smtClean="0"/>
                        <a:t> 10.10.5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pic>
        <p:nvPicPr>
          <p:cNvPr id="7" name="Content Placeholder 3" descr="Modli.png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13" b="-2247"/>
          <a:stretch/>
        </p:blipFill>
        <p:spPr>
          <a:xfrm>
            <a:off x="1143000" y="0"/>
            <a:ext cx="6725826" cy="6019800"/>
          </a:xfrm>
          <a:prstGeom prst="rect">
            <a:avLst/>
          </a:prstGeom>
        </p:spPr>
      </p:pic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4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ПРИМЕНА СИСТЕМА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91722521"/>
              </p:ext>
            </p:extLst>
          </p:nvPr>
        </p:nvGraphicFramePr>
        <p:xfrm>
          <a:off x="533400" y="990600"/>
          <a:ext cx="7662864" cy="4190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432"/>
                <a:gridCol w="3831432"/>
              </a:tblGrid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Назив </a:t>
                      </a:r>
                      <a:r>
                        <a:rPr lang="en-US" baseline="0" dirty="0" smtClean="0"/>
                        <a:t>(label)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Тип</a:t>
                      </a:r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Редни број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Цели</a:t>
                      </a:r>
                      <a:r>
                        <a:rPr lang="sr-Cyrl-CS" baseline="0" dirty="0" smtClean="0"/>
                        <a:t> број</a:t>
                      </a:r>
                      <a:r>
                        <a:rPr lang="en-US" dirty="0" smtClean="0"/>
                        <a:t> (integer)</a:t>
                      </a:r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Број уписа</a:t>
                      </a:r>
                      <a:r>
                        <a:rPr lang="sr-Cyrl-CS" baseline="0" dirty="0" smtClean="0"/>
                        <a:t> у регистар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baseline="0" dirty="0" smtClean="0"/>
                        <a:t>Краћи текст</a:t>
                      </a:r>
                      <a:r>
                        <a:rPr lang="en-US" baseline="0" dirty="0" smtClean="0"/>
                        <a:t>(string)</a:t>
                      </a:r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Датум уписа у регистар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baseline="0" dirty="0" smtClean="0"/>
                        <a:t>Датум </a:t>
                      </a:r>
                      <a:r>
                        <a:rPr lang="en-US" baseline="0" dirty="0" smtClean="0"/>
                        <a:t>(date)</a:t>
                      </a:r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Општина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Таксономија</a:t>
                      </a:r>
                      <a:r>
                        <a:rPr lang="sr-Cyrl-CS" baseline="0" dirty="0" smtClean="0"/>
                        <a:t> </a:t>
                      </a:r>
                      <a:r>
                        <a:rPr lang="en-US" baseline="0" dirty="0" smtClean="0"/>
                        <a:t>(taxonomy)</a:t>
                      </a:r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Врста НКД-а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Листа са одабиром </a:t>
                      </a:r>
                      <a:r>
                        <a:rPr lang="en-US" dirty="0" smtClean="0"/>
                        <a:t>(select list)</a:t>
                      </a:r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Напомена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baseline="0" dirty="0" smtClean="0"/>
                        <a:t>Дужи текст</a:t>
                      </a:r>
                      <a:r>
                        <a:rPr lang="en-US" baseline="0" dirty="0" smtClean="0"/>
                        <a:t> (long text)</a:t>
                      </a:r>
                      <a:endParaRPr lang="en-US" dirty="0" smtClean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Копија плана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Фајл </a:t>
                      </a:r>
                      <a:r>
                        <a:rPr lang="en-US" dirty="0" smtClean="0"/>
                        <a:t>(file)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РАЗВОЈ ПРОЈЕКТА</a:t>
            </a:r>
            <a:endParaRPr lang="en-US" sz="1800" dirty="0"/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Израда плана и пројекта за Ревизију одлука о проглашењу непокретних културних добара, 2014. године</a:t>
            </a:r>
          </a:p>
          <a:p>
            <a:pPr marL="282575" indent="-282575"/>
            <a:endParaRPr lang="x-none" sz="2000" dirty="0" smtClean="0"/>
          </a:p>
          <a:p>
            <a:pPr marL="282575" indent="-282575"/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Сарадња са Електронским факултетом, Универзитета у Нишу, на развоју концепта информационе платформе за , 2014-2015.</a:t>
            </a:r>
          </a:p>
          <a:p>
            <a:pPr marL="282575" indent="-282575"/>
            <a:endParaRPr lang="x-none" sz="2000" dirty="0" smtClean="0"/>
          </a:p>
          <a:p>
            <a:pPr marL="282575" indent="-282575"/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 Добијена делимична средства на редовном ко</a:t>
            </a:r>
            <a:r>
              <a:rPr lang="sr-Cyrl-CS" sz="2000" dirty="0" smtClean="0"/>
              <a:t>н</a:t>
            </a:r>
            <a:r>
              <a:rPr lang="x-none" sz="2000" dirty="0" smtClean="0"/>
              <a:t>курсу Министарства културе и информисања РС, 2015.</a:t>
            </a:r>
          </a:p>
          <a:p>
            <a:pPr marL="282575" indent="-282575"/>
            <a:endParaRPr lang="x-none" sz="2000" dirty="0" smtClean="0"/>
          </a:p>
          <a:p>
            <a:pPr marL="282575" indent="-282575"/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 Развој концепта за израду информационе платформе, 2015.</a:t>
            </a:r>
          </a:p>
          <a:p>
            <a:pPr marL="282575" indent="-282575"/>
            <a:endParaRPr lang="x-none" sz="2000" dirty="0" smtClean="0"/>
          </a:p>
          <a:p>
            <a:pPr marL="282575" indent="-282575"/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 Развој и реализација израде информационе платформе, 2015-2016.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>
            <a:off x="4038600" y="1219200"/>
            <a:ext cx="3810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4038600" y="2514600"/>
            <a:ext cx="3810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4038600" y="3810000"/>
            <a:ext cx="3810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4038600" y="4800600"/>
            <a:ext cx="3810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ПРИМЕНА СИСТЕМА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graphicFrame>
        <p:nvGraphicFramePr>
          <p:cNvPr id="8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403462264"/>
              </p:ext>
            </p:extLst>
          </p:nvPr>
        </p:nvGraphicFramePr>
        <p:xfrm>
          <a:off x="609600" y="990600"/>
          <a:ext cx="7662864" cy="419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1432"/>
                <a:gridCol w="3831432"/>
              </a:tblGrid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Поље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dirty="0" smtClean="0"/>
                        <a:t>Вредност</a:t>
                      </a:r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filename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sk_127-obrazac-0-3-2016-07-11_12-54-10.pdf</a:t>
                      </a:r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uri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public://</a:t>
                      </a:r>
                      <a:r>
                        <a:rPr lang="en-US" dirty="0" err="1" smtClean="0"/>
                        <a:t>nkd</a:t>
                      </a:r>
                      <a:r>
                        <a:rPr lang="en-US" dirty="0" smtClean="0"/>
                        <a:t>/sk_127-srpsko_vojno_utvrdjenje_sa_magacinima_i_bunkerima/</a:t>
                      </a:r>
                      <a:r>
                        <a:rPr lang="en-US" dirty="0" err="1" smtClean="0"/>
                        <a:t>revizija</a:t>
                      </a:r>
                      <a:r>
                        <a:rPr lang="en-US" dirty="0" smtClean="0"/>
                        <a:t>/sk_127-obrazac-0-3-2016-07-11_12-54-10.pdf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filemime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application/</a:t>
                      </a:r>
                      <a:r>
                        <a:rPr lang="en-US" dirty="0" err="1" smtClean="0"/>
                        <a:t>pdf</a:t>
                      </a:r>
                      <a:endParaRPr lang="en-US" dirty="0" smtClean="0"/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filesize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21817</a:t>
                      </a:r>
                    </a:p>
                  </a:txBody>
                  <a:tcPr anchor="ctr"/>
                </a:tc>
              </a:tr>
              <a:tr h="5238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timestamp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1468234450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АПЛИКАЦИЈА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pic>
        <p:nvPicPr>
          <p:cNvPr id="7" name="Content Placeholder 7"/>
          <p:cNvPicPr>
            <a:picLocks noGrp="1" noChangeAspect="1"/>
          </p:cNvPicPr>
          <p:nvPr>
            <p:ph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1676400"/>
            <a:ext cx="2974065" cy="2974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ЗАКЉУЧАК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685800" y="762000"/>
            <a:ext cx="7391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x-none" dirty="0" smtClean="0"/>
              <a:t>Информациона платформа израђена је на начин да омогући: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Свеобухватни преглед података о непокретним културним добрима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Безбедност приликом чувања података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Помоћ приликом спровођења </a:t>
            </a:r>
            <a:r>
              <a:rPr lang="x-none" i="1" dirty="0" smtClean="0"/>
              <a:t>ревизије одлука о проглашењу непокретних културних добара</a:t>
            </a:r>
            <a:endParaRPr lang="x-none" dirty="0" smtClean="0"/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Даље развијање и повезивање са другим информационим платформама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Интерактивност и употребљивост у св</a:t>
            </a:r>
            <a:r>
              <a:rPr lang="sr-Cyrl-CS" dirty="0" smtClean="0"/>
              <a:t>а</a:t>
            </a:r>
            <a:r>
              <a:rPr lang="x-none" dirty="0" smtClean="0"/>
              <a:t>кодневном раду, као и приликом рада на терену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Једноставност приликом уношења података и њихове даље обраде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Интерактивност приказа непокретних културних добара са интернет презентацијом Завода за заштиту споменика културе</a:t>
            </a:r>
          </a:p>
          <a:p>
            <a:pPr marL="342900" indent="-342900">
              <a:buFont typeface="+mj-lt"/>
              <a:buAutoNum type="arabicPeriod"/>
            </a:pPr>
            <a:r>
              <a:rPr lang="x-none" dirty="0" smtClean="0"/>
              <a:t>Развој сличног система за остале заводе за заштиту споменика културе у Србији</a:t>
            </a:r>
          </a:p>
          <a:p>
            <a:pPr marL="342900" indent="-342900">
              <a:buFont typeface="+mj-lt"/>
              <a:buAutoNum type="arabicPeriod"/>
            </a:pPr>
            <a:endParaRPr 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/>
              <a:t>НЕПОКРЕТНА КУЛТУРНА ДОБРА</a:t>
            </a:r>
            <a:endParaRPr lang="en-US" dirty="0"/>
          </a:p>
        </p:txBody>
      </p:sp>
      <p:pic>
        <p:nvPicPr>
          <p:cNvPr id="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4" name="Picture 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НЕПОКРЕТНА КУЛТУРНА ДОБРА</a:t>
            </a:r>
            <a:endParaRPr lang="en-US" sz="1800" dirty="0"/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pPr marL="282575" indent="-282575">
              <a:buFont typeface="Wingdings" pitchFamily="2" charset="2"/>
              <a:buChar char="q"/>
            </a:pPr>
            <a:endParaRPr lang="en-US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smtClean="0"/>
              <a:t>Више </a:t>
            </a:r>
            <a:r>
              <a:rPr lang="x-none" sz="2000" dirty="0" smtClean="0"/>
              <a:t>од 450 НЕПОКРЕТНИХ КУЛТУРНИХ ДОБРА</a:t>
            </a:r>
          </a:p>
          <a:p>
            <a:pPr marL="282575" indent="-282575">
              <a:buFont typeface="Wingdings" pitchFamily="2" charset="2"/>
              <a:buChar char="q"/>
            </a:pPr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1400" u="sng" dirty="0" smtClean="0"/>
              <a:t>ПОДЕЛА ПРЕМА ВРСТИ НКД-а</a:t>
            </a:r>
          </a:p>
          <a:p>
            <a:pPr marL="1025525" lvl="1" indent="-282575">
              <a:buFont typeface="Wingdings" pitchFamily="2" charset="2"/>
              <a:buChar char="q"/>
            </a:pPr>
            <a:r>
              <a:rPr lang="x-none" sz="1400" dirty="0" smtClean="0"/>
              <a:t>СПОМЕНИЦИ КУЛТУРЕ</a:t>
            </a:r>
          </a:p>
          <a:p>
            <a:pPr marL="1025525" lvl="1" indent="-282575">
              <a:buFont typeface="Wingdings" pitchFamily="2" charset="2"/>
              <a:buChar char="q"/>
            </a:pPr>
            <a:r>
              <a:rPr lang="x-none" sz="1400" dirty="0" smtClean="0"/>
              <a:t>АРХЕОЛОШКА НАЛАЗИШТА</a:t>
            </a:r>
          </a:p>
          <a:p>
            <a:pPr marL="1025525" lvl="1" indent="-282575">
              <a:buFont typeface="Wingdings" pitchFamily="2" charset="2"/>
              <a:buChar char="q"/>
            </a:pPr>
            <a:r>
              <a:rPr lang="x-none" sz="1400" dirty="0" smtClean="0"/>
              <a:t>ПРОСТОРНЕ КУЛТУРНО-ИСТОРИЈСКЕ ЦЕЛИНЕ</a:t>
            </a:r>
          </a:p>
          <a:p>
            <a:pPr marL="1025525" lvl="1" indent="-282575">
              <a:buFont typeface="Wingdings" pitchFamily="2" charset="2"/>
              <a:buChar char="q"/>
            </a:pPr>
            <a:r>
              <a:rPr lang="x-none" sz="1400" dirty="0" smtClean="0"/>
              <a:t>ЗНАМЕНИТА МЕСТА</a:t>
            </a:r>
          </a:p>
          <a:p>
            <a:pPr marL="282575" indent="-282575">
              <a:buFont typeface="Wingdings" pitchFamily="2" charset="2"/>
              <a:buChar char="q"/>
            </a:pPr>
            <a:r>
              <a:rPr lang="x-none" sz="1400" u="sng" dirty="0" smtClean="0"/>
              <a:t>ПОДЕЛА ПРЕМА КАТЕГОРИЗАЦИЈИ НКД-а</a:t>
            </a:r>
          </a:p>
          <a:p>
            <a:pPr marL="1025525" lvl="1" indent="-282575">
              <a:buFont typeface="Wingdings" pitchFamily="2" charset="2"/>
              <a:buChar char="q"/>
            </a:pPr>
            <a:r>
              <a:rPr lang="x-none" sz="1400" dirty="0" smtClean="0"/>
              <a:t>НЕПОКРЕТНА КУЛТУРНА ДОБРА</a:t>
            </a:r>
          </a:p>
          <a:p>
            <a:pPr marL="1025525" lvl="1" indent="-282575">
              <a:buFont typeface="Wingdings" pitchFamily="2" charset="2"/>
              <a:buChar char="q"/>
            </a:pPr>
            <a:r>
              <a:rPr lang="x-none" sz="1400" dirty="0" smtClean="0"/>
              <a:t>НЕПОКРЕТНА КУЛТУРНА ДОБРА ОД ВЕЛИКОГ ЗНАЧАЈА ЗА РС</a:t>
            </a:r>
          </a:p>
          <a:p>
            <a:pPr marL="1025525" lvl="1" indent="-282575">
              <a:buFont typeface="Wingdings" pitchFamily="2" charset="2"/>
              <a:buChar char="q"/>
            </a:pPr>
            <a:r>
              <a:rPr lang="x-none" sz="1400" dirty="0" smtClean="0"/>
              <a:t>НЕПОКРЕТНА КУЛУТНА ДОБРА ОД ИЗУЗЕТНОГ ЗНАЧАЈА ЗА РС</a:t>
            </a:r>
          </a:p>
          <a:p>
            <a:pPr marL="1025525" lvl="1" indent="-282575"/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7 УПРАВНИХ ОКРУГА</a:t>
            </a:r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40 ГРАДОВА И ОПШТИНА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ЗАКОНСКИ ОКВИР</a:t>
            </a:r>
            <a:endParaRPr lang="en-US" sz="1800" dirty="0"/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282575" indent="-282575">
              <a:buFont typeface="Wingdings" pitchFamily="2" charset="2"/>
              <a:buChar char="q"/>
            </a:pPr>
            <a:endParaRPr lang="en-US" sz="2000" dirty="0" smtClean="0"/>
          </a:p>
          <a:p>
            <a:pPr marL="282575" indent="-282575">
              <a:buFont typeface="Wingdings" pitchFamily="2" charset="2"/>
              <a:buChar char="q"/>
            </a:pPr>
            <a:endParaRPr lang="en-US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smtClean="0"/>
              <a:t>ЗАКОН </a:t>
            </a:r>
            <a:r>
              <a:rPr lang="x-none" sz="2000" dirty="0" smtClean="0"/>
              <a:t>О КУЛТУРНИМ ДОБРИМА </a:t>
            </a:r>
            <a:r>
              <a:rPr lang="sr-Cyrl-CS" sz="2000" dirty="0" smtClean="0"/>
              <a:t>(</a:t>
            </a:r>
            <a:r>
              <a:rPr lang="en-US" sz="2000" i="1" dirty="0" smtClean="0"/>
              <a:t>"</a:t>
            </a:r>
            <a:r>
              <a:rPr lang="en-US" sz="2000" i="1" dirty="0" err="1" smtClean="0"/>
              <a:t>Службен</a:t>
            </a:r>
            <a:r>
              <a:rPr lang="sr-Cyrl-CS" sz="2000" i="1" dirty="0" smtClean="0"/>
              <a:t>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гласник</a:t>
            </a:r>
            <a:r>
              <a:rPr lang="en-US" sz="2000" i="1" dirty="0" smtClean="0"/>
              <a:t> РС"</a:t>
            </a:r>
            <a:r>
              <a:rPr lang="x-none" sz="2000" i="1" dirty="0" smtClean="0"/>
              <a:t>,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бр</a:t>
            </a:r>
            <a:r>
              <a:rPr lang="en-US" sz="2000" i="1" dirty="0" smtClean="0"/>
              <a:t>. 71/94</a:t>
            </a:r>
            <a:r>
              <a:rPr lang="sr-Cyrl-CS" sz="2000" i="1" dirty="0" smtClean="0"/>
              <a:t>)</a:t>
            </a:r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ПРАВИЛНИК О ПОДАЦИМА КОЈИ СЕ УПИСУЈУ У РЕГИСТАР, НАЧИНУ ВОЂЕЊА РЕГИСТРА И ЦЕНТРАЛНОГ РЕГИСТРА НЕПОКРЕТНИХ КУЛТУРНИХ ДОБАРА И О ДОКУМЕНТАЦИЈИ О ОВИМ КУЛТУРНИМ ДОБРИМА </a:t>
            </a:r>
            <a:r>
              <a:rPr lang="sr-Cyrl-CS" sz="2000" dirty="0" smtClean="0"/>
              <a:t>(</a:t>
            </a:r>
            <a:r>
              <a:rPr lang="en-US" sz="2000" i="1" dirty="0" smtClean="0"/>
              <a:t>"</a:t>
            </a:r>
            <a:r>
              <a:rPr lang="en-US" sz="2000" i="1" dirty="0" err="1" smtClean="0"/>
              <a:t>Службен</a:t>
            </a:r>
            <a:r>
              <a:rPr lang="sr-Cyrl-CS" sz="2000" i="1" dirty="0" smtClean="0"/>
              <a:t>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гласник</a:t>
            </a:r>
            <a:r>
              <a:rPr lang="en-US" sz="2000" i="1" dirty="0" smtClean="0"/>
              <a:t> РС"</a:t>
            </a:r>
            <a:r>
              <a:rPr lang="x-none" sz="2000" i="1" dirty="0" smtClean="0"/>
              <a:t>,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бр</a:t>
            </a:r>
            <a:r>
              <a:rPr lang="en-US" sz="2000" i="1" dirty="0" smtClean="0"/>
              <a:t>. </a:t>
            </a:r>
            <a:r>
              <a:rPr lang="x-none" sz="2000" i="1" dirty="0" smtClean="0"/>
              <a:t>30/95 и 37/95</a:t>
            </a:r>
            <a:r>
              <a:rPr lang="sr-Cyrl-CS" sz="2000" i="1" dirty="0" smtClean="0"/>
              <a:t>)</a:t>
            </a:r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endParaRPr lang="x-none" sz="2000" dirty="0" smtClean="0"/>
          </a:p>
          <a:p>
            <a:pPr marL="282575" indent="-282575">
              <a:buFont typeface="Wingdings" pitchFamily="2" charset="2"/>
              <a:buChar char="q"/>
            </a:pPr>
            <a:r>
              <a:rPr lang="x-none" sz="2000" dirty="0" smtClean="0"/>
              <a:t>ЗАКОН О ПЛАНИРАЊУ И ИЗГРАДЊИ</a:t>
            </a:r>
          </a:p>
          <a:p>
            <a:pPr marL="282575" indent="-282575">
              <a:buFont typeface="Wingdings" pitchFamily="2" charset="2"/>
              <a:buChar char="q"/>
            </a:pPr>
            <a:endParaRPr lang="x-none" sz="2000" dirty="0" smtClean="0"/>
          </a:p>
          <a:p>
            <a:pPr marL="282575" indent="-282575"/>
            <a:endParaRPr lang="en-US" sz="2000" dirty="0" smtClean="0"/>
          </a:p>
          <a:p>
            <a:endParaRPr lang="en-US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x-none" dirty="0" smtClean="0"/>
              <a:t>КОНЦЕПТ ЗА ИЗРАДУ ИНФОРМАЦИОНЕ ПЛАТФОРМЕ</a:t>
            </a:r>
            <a:endParaRPr lang="en-US" dirty="0"/>
          </a:p>
        </p:txBody>
      </p:sp>
      <p:pic>
        <p:nvPicPr>
          <p:cNvPr id="7" name="Picture 6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3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8" name="Picture 7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ОСНОВНИ ПРИНЦИПИ ЗА ИЗРАДУ ИНФОРМАЦИОНЕ ПЛАТФОРМЕ</a:t>
            </a:r>
            <a:endParaRPr lang="en-US" sz="1800" dirty="0"/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endParaRPr lang="en-US" sz="2000" dirty="0" smtClean="0"/>
          </a:p>
          <a:p>
            <a:pPr marL="457200" indent="-457200">
              <a:buFont typeface="+mj-lt"/>
              <a:buAutoNum type="arabicParenR"/>
            </a:pPr>
            <a:endParaRPr lang="en-US" sz="2000" dirty="0" smtClean="0"/>
          </a:p>
          <a:p>
            <a:pPr marL="457200" indent="-457200">
              <a:buFont typeface="+mj-lt"/>
              <a:buAutoNum type="arabicParenR"/>
            </a:pPr>
            <a:r>
              <a:rPr lang="x-none" sz="2000" smtClean="0"/>
              <a:t>свеобухватност</a:t>
            </a:r>
            <a:r>
              <a:rPr lang="x-none" sz="2000" dirty="0" smtClean="0"/>
              <a:t>, </a:t>
            </a:r>
          </a:p>
          <a:p>
            <a:pPr marL="457200" indent="-457200">
              <a:buFont typeface="+mj-lt"/>
              <a:buAutoNum type="arabicParenR"/>
            </a:pPr>
            <a:r>
              <a:rPr lang="x-none" sz="2000" dirty="0" smtClean="0"/>
              <a:t>безбедност чувања података, </a:t>
            </a:r>
          </a:p>
          <a:p>
            <a:pPr marL="457200" indent="-457200">
              <a:buFont typeface="+mj-lt"/>
              <a:buAutoNum type="arabicParenR"/>
            </a:pPr>
            <a:r>
              <a:rPr lang="x-none" sz="2000" dirty="0" smtClean="0"/>
              <a:t>могућност даљег развијања и повезивања са другим информационим порталима (</a:t>
            </a:r>
            <a:r>
              <a:rPr lang="en-US" sz="2000" dirty="0" smtClean="0"/>
              <a:t>Google Maps, </a:t>
            </a:r>
            <a:r>
              <a:rPr lang="x-none" sz="2000" dirty="0" smtClean="0"/>
              <a:t>ГеоСрбија, приказ природних добара, просторно планска документа), </a:t>
            </a:r>
          </a:p>
          <a:p>
            <a:pPr marL="457200" indent="-457200">
              <a:buFont typeface="+mj-lt"/>
              <a:buAutoNum type="arabicParenR"/>
            </a:pPr>
            <a:r>
              <a:rPr lang="x-none" sz="2000" dirty="0" smtClean="0"/>
              <a:t>интерактивност, </a:t>
            </a:r>
          </a:p>
          <a:p>
            <a:pPr marL="457200" indent="-457200">
              <a:buFont typeface="+mj-lt"/>
              <a:buAutoNum type="arabicParenR"/>
            </a:pPr>
            <a:r>
              <a:rPr lang="x-none" sz="2000" dirty="0" smtClean="0"/>
              <a:t>употребљивост у свакодневном раду, </a:t>
            </a:r>
          </a:p>
          <a:p>
            <a:pPr marL="457200" indent="-457200">
              <a:buFont typeface="+mj-lt"/>
              <a:buAutoNum type="arabicParenR"/>
            </a:pPr>
            <a:r>
              <a:rPr lang="x-none" sz="2000" dirty="0" smtClean="0"/>
              <a:t>једноставност и </a:t>
            </a:r>
          </a:p>
          <a:p>
            <a:pPr marL="457200" indent="-457200">
              <a:buFont typeface="+mj-lt"/>
              <a:buAutoNum type="arabicParenR"/>
            </a:pPr>
            <a:r>
              <a:rPr lang="x-none" sz="2000" dirty="0" smtClean="0"/>
              <a:t>прегледност.</a:t>
            </a:r>
            <a:endParaRPr lang="en-US" sz="20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ОСНОВНА УЛОГА СОФТВЕРА</a:t>
            </a:r>
            <a:endParaRPr lang="en-US" sz="1800" dirty="0"/>
          </a:p>
        </p:txBody>
      </p:sp>
      <p:sp>
        <p:nvSpPr>
          <p:cNvPr id="44" name="Content Placeholder 4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arenR"/>
            </a:pPr>
            <a:endParaRPr lang="en-US" sz="2000" i="1" dirty="0" smtClean="0"/>
          </a:p>
          <a:p>
            <a:pPr marL="457200" lvl="0" indent="-457200">
              <a:buFont typeface="+mj-lt"/>
              <a:buAutoNum type="arabicParenR"/>
            </a:pPr>
            <a:endParaRPr lang="en-US" sz="2000" i="1" dirty="0" smtClean="0"/>
          </a:p>
          <a:p>
            <a:pPr marL="457200" lvl="0" indent="-457200">
              <a:buFont typeface="+mj-lt"/>
              <a:buAutoNum type="arabicParenR"/>
            </a:pPr>
            <a:r>
              <a:rPr lang="en-US" sz="2000" i="1" dirty="0" err="1" smtClean="0"/>
              <a:t>Прикупљање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података</a:t>
            </a:r>
            <a:endParaRPr lang="en-US" sz="20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en-US" sz="2000" i="1" dirty="0" err="1" smtClean="0"/>
              <a:t>Класификација</a:t>
            </a:r>
            <a:r>
              <a:rPr lang="en-US" sz="2000" i="1" dirty="0" smtClean="0"/>
              <a:t> и </a:t>
            </a:r>
            <a:r>
              <a:rPr lang="en-US" sz="2000" i="1" dirty="0" err="1" smtClean="0"/>
              <a:t>означавање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докумената</a:t>
            </a:r>
            <a:endParaRPr lang="x-none" sz="20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x-none" sz="2000" dirty="0" smtClean="0"/>
              <a:t>Брза и лака претрага докумената</a:t>
            </a:r>
            <a:endParaRPr lang="en-US" sz="2000" dirty="0" smtClean="0"/>
          </a:p>
          <a:p>
            <a:pPr marL="457200" lvl="0" indent="-457200">
              <a:buFont typeface="+mj-lt"/>
              <a:buAutoNum type="arabicParenR"/>
            </a:pPr>
            <a:r>
              <a:rPr lang="en-US" sz="2000" i="1" dirty="0" err="1" smtClean="0"/>
              <a:t>Приказ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података</a:t>
            </a:r>
            <a:r>
              <a:rPr lang="en-US" sz="2000" dirty="0" smtClean="0"/>
              <a:t>  </a:t>
            </a:r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1400" b="1" dirty="0" smtClean="0"/>
              <a:t>ИНФОРМАЦИОНА ПЛАТФОРМА ЗА СКЛАДИШТЕЊЕ И УПРАВЉАЊЕ ДОКУМЕНТАЦИЈОМ О НЕПОКРЕТНИМ КУЛТУРНИМ ДОБРИМА</a:t>
            </a:r>
            <a:endParaRPr lang="en-US" sz="1400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3"/>
          </p:nvPr>
        </p:nvSpPr>
        <p:spPr/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x-none" sz="1800" dirty="0" smtClean="0"/>
              <a:t>ШЕМАТСКИ ПРИКАЗ КОНЦЕПТА ЗА ИЗРАДУ ИНФОРМАЦИОНЕ ПЛАТФОРМЕ</a:t>
            </a:r>
            <a:endParaRPr lang="en-US" sz="1800" dirty="0"/>
          </a:p>
        </p:txBody>
      </p:sp>
      <p:pic>
        <p:nvPicPr>
          <p:cNvPr id="13" name="Picture 2" descr="Z:\Ivana_Cvetkovic\Radni\10. IZLOZBE I DRUGE AKTIVNOSTI\2016\2016_Konferencija_NCD\LOGO ZAVODA-Model.jpg"/>
          <p:cNvPicPr>
            <a:picLocks noChangeAspect="1" noChangeArrowheads="1"/>
          </p:cNvPicPr>
          <p:nvPr/>
        </p:nvPicPr>
        <p:blipFill>
          <a:blip r:embed="rId2" cstate="print"/>
          <a:srcRect l="25772" t="12900" r="26485" b="16737"/>
          <a:stretch>
            <a:fillRect/>
          </a:stretch>
        </p:blipFill>
        <p:spPr bwMode="auto">
          <a:xfrm>
            <a:off x="7559564" y="5902872"/>
            <a:ext cx="898635" cy="936078"/>
          </a:xfrm>
          <a:prstGeom prst="rect">
            <a:avLst/>
          </a:prstGeom>
          <a:noFill/>
        </p:spPr>
      </p:pic>
      <p:pic>
        <p:nvPicPr>
          <p:cNvPr id="14" name="Picture 13" descr="Z:\Ivana_Cvetkovic\Radni\10. IZLOZBE I DRUGE AKTIVNOSTI\2016\2016_Konferencija_NCD\ELFAK_LOGO_SR_ISPRAVAN-300x3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120" y="5943600"/>
            <a:ext cx="868680" cy="868680"/>
          </a:xfrm>
          <a:prstGeom prst="rect">
            <a:avLst/>
          </a:prstGeom>
          <a:noFill/>
        </p:spPr>
      </p:pic>
      <p:pic>
        <p:nvPicPr>
          <p:cNvPr id="8" name="Content Placeholder 7" descr="Koncept za softver_1.jpg"/>
          <p:cNvPicPr>
            <a:picLocks noGrp="1" noChangeAspect="1"/>
          </p:cNvPicPr>
          <p:nvPr>
            <p:ph sz="quarter" idx="15"/>
          </p:nvPr>
        </p:nvPicPr>
        <p:blipFill>
          <a:blip r:embed="rId4" cstate="print"/>
          <a:srcRect t="4054" b="17568"/>
          <a:stretch>
            <a:fillRect/>
          </a:stretch>
        </p:blipFill>
        <p:spPr>
          <a:xfrm>
            <a:off x="685800" y="685799"/>
            <a:ext cx="5394960" cy="59802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tchbook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1038</Words>
  <Application>Microsoft Macintosh PowerPoint</Application>
  <PresentationFormat>On-screen Show (4:3)</PresentationFormat>
  <Paragraphs>198</Paragraphs>
  <Slides>22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Pitchbook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НЕПОКРЕТНА КУЛТУРНА ДОБРА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КОНЦЕПТ ЗА ИЗРАДУ ИНФОРМАЦИОНЕ ПЛАТФОРМЕ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Ревизија одлука о проглашењу НКД-а</vt:lpstr>
      <vt:lpstr>ИНФОРМАЦИОНА ПЛАТФОРМА ЗА СКЛАДИШТЕЊЕ И УПРАВЉАЊЕ ДОКУМЕНТАЦИЈОМ О НЕПОКРЕТНИМ КУЛТУРНИМ ДОБРИМА</vt:lpstr>
      <vt:lpstr>Израда информационе платформе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  <vt:lpstr>ИНФОРМАЦИОНА ПЛАТФОРМА ЗА СКЛАДИШТЕЊЕ И УПРАВЉАЊЕ ДОКУМЕНТАЦИЈОМ О НЕПОКРЕТНИМ КУЛТУРНИМ ДОБРИМА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2016-09-12T10:49:38Z</dcterms:created>
  <dcterms:modified xsi:type="dcterms:W3CDTF">2016-09-28T20:48:34Z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